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16"/>
  </p:notesMasterIdLst>
  <p:handoutMasterIdLst>
    <p:handoutMasterId r:id="rId17"/>
  </p:handoutMasterIdLst>
  <p:sldIdLst>
    <p:sldId id="643" r:id="rId2"/>
    <p:sldId id="660" r:id="rId3"/>
    <p:sldId id="661" r:id="rId4"/>
    <p:sldId id="650" r:id="rId5"/>
    <p:sldId id="645" r:id="rId6"/>
    <p:sldId id="649" r:id="rId7"/>
    <p:sldId id="690" r:id="rId8"/>
    <p:sldId id="686" r:id="rId9"/>
    <p:sldId id="677" r:id="rId10"/>
    <p:sldId id="666" r:id="rId11"/>
    <p:sldId id="687" r:id="rId12"/>
    <p:sldId id="651" r:id="rId13"/>
    <p:sldId id="683" r:id="rId14"/>
    <p:sldId id="691" r:id="rId1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мВМиР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EFAE"/>
    <a:srgbClr val="DBFBB7"/>
    <a:srgbClr val="BEA1F9"/>
    <a:srgbClr val="FCBCBE"/>
    <a:srgbClr val="99FFCC"/>
    <a:srgbClr val="FFFF99"/>
    <a:srgbClr val="F8E07A"/>
    <a:srgbClr val="212A33"/>
    <a:srgbClr val="1E2731"/>
    <a:srgbClr val="B78B0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90" autoAdjust="0"/>
    <p:restoredTop sz="86785" autoAdjust="0"/>
  </p:normalViewPr>
  <p:slideViewPr>
    <p:cSldViewPr snapToGrid="0" snapToObjects="1">
      <p:cViewPr>
        <p:scale>
          <a:sx n="40" d="100"/>
          <a:sy n="40" d="100"/>
        </p:scale>
        <p:origin x="-552" y="150"/>
      </p:cViewPr>
      <p:guideLst>
        <p:guide orient="horz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03T14:50:48.713" idx="1">
    <p:pos x="10" y="10"/>
    <p:text/>
  </p:cm>
  <p:cm authorId="0" dt="2020-03-03T14:50:52.134" idx="2">
    <p:pos x="146" y="14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C78A-86E4-4D0D-90A1-69B460EC335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6852-D627-41EB-B6B1-ABD5D7F14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890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aleway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aleway"/>
              </a:defRPr>
            </a:lvl1pPr>
          </a:lstStyle>
          <a:p>
            <a:fld id="{EFC10EE1-B198-C942-8235-326C972CBB30}" type="datetimeFigureOut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aleway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aleway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233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804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762711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395052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428355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5300139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a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7" y="-80211"/>
            <a:ext cx="16919076" cy="13836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785095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23051965" y="568983"/>
            <a:ext cx="923589" cy="735292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3071042" y="610267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accent2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accent2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217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27199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3051965" y="568983"/>
            <a:ext cx="923589" cy="735292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3071042" y="610267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accent2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accent2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408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1727870" y="3936082"/>
            <a:ext cx="10099005" cy="721902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3051965" y="568983"/>
            <a:ext cx="923589" cy="735292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3071042" y="610267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accent2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accent2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01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half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12147379" y="-13368"/>
            <a:ext cx="12277060" cy="1375855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643903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b Data Traf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3051965" y="568983"/>
            <a:ext cx="923589" cy="735292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071042" y="610267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accent2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accent2"/>
              </a:solidFill>
              <a:latin typeface="Raleway Light"/>
              <a:cs typeface="Raleway Light"/>
            </a:endParaRPr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047288" y="4925809"/>
            <a:ext cx="12590795" cy="705188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441448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464136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3051965" y="568983"/>
            <a:ext cx="923589" cy="735292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3071042" y="610267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accent2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accent2"/>
              </a:solidFill>
              <a:latin typeface="Raleway Light"/>
              <a:cs typeface="Raleway Ligh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3051965" y="568983"/>
            <a:ext cx="923589" cy="735292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071042" y="610267"/>
            <a:ext cx="885447" cy="61555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accent2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accent2"/>
              </a:solidFill>
              <a:latin typeface="Raleway Light"/>
              <a:cs typeface="Raleway Light"/>
            </a:endParaRP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625850" y="3922713"/>
            <a:ext cx="5360988" cy="72056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0137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084474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366335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607825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033223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709380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894093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339286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96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768" r:id="rId15"/>
    <p:sldLayoutId id="2147483748" r:id="rId16"/>
    <p:sldLayoutId id="2147483766" r:id="rId17"/>
    <p:sldLayoutId id="2147483767" r:id="rId18"/>
    <p:sldLayoutId id="2147483746" r:id="rId19"/>
    <p:sldLayoutId id="2147483765" r:id="rId20"/>
  </p:sldLayoutIdLst>
  <p:transition spd="slow">
    <p:fade/>
  </p:transition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4179000" y="1275256"/>
            <a:ext cx="14652746" cy="2031289"/>
          </a:xfrm>
          <a:prstGeom prst="rect">
            <a:avLst/>
          </a:prstGeom>
          <a:noFill/>
        </p:spPr>
        <p:txBody>
          <a:bodyPr wrap="square" lIns="182843" tIns="91422" rIns="182843" bIns="91422" anchor="ctr">
            <a:spAutoFit/>
          </a:bodyPr>
          <a:lstStyle/>
          <a:p>
            <a:pPr algn="ctr"/>
            <a:r>
              <a:rPr lang="ru-RU" sz="4000" b="1" spc="-84" dirty="0">
                <a:solidFill>
                  <a:srgbClr val="0070C0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sz="4000" b="1" spc="-84" dirty="0" smtClean="0">
                <a:solidFill>
                  <a:srgbClr val="0070C0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</a:p>
          <a:p>
            <a:pPr algn="ctr"/>
            <a:r>
              <a:rPr lang="ru-RU" sz="4000" b="1" spc="-84" dirty="0" smtClean="0">
                <a:solidFill>
                  <a:srgbClr val="0070C0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</a:p>
          <a:p>
            <a:pPr algn="ctr"/>
            <a:r>
              <a:rPr lang="ru-RU" sz="4000" b="1" spc="-84" dirty="0" smtClean="0">
                <a:solidFill>
                  <a:srgbClr val="0070C0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spc="-84" dirty="0">
                <a:solidFill>
                  <a:srgbClr val="0070C0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«Верботон»</a:t>
            </a:r>
            <a:endParaRPr lang="id-ID" sz="40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46440" y="3992596"/>
            <a:ext cx="16401792" cy="3631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500" b="1" dirty="0" smtClean="0">
                <a:solidFill>
                  <a:schemeClr val="bg1"/>
                </a:solidFill>
                <a:latin typeface="Century Gothic" pitchFamily="34" charset="0"/>
                <a:cs typeface="Raleway"/>
              </a:rPr>
              <a:t>ДОБРО ПОЖАЛОВАТЬ</a:t>
            </a:r>
            <a:r>
              <a:rPr lang="id-ID" sz="11500" b="1" dirty="0" smtClean="0">
                <a:solidFill>
                  <a:schemeClr val="bg1"/>
                </a:solidFill>
                <a:latin typeface="Century Gothic" pitchFamily="34" charset="0"/>
                <a:cs typeface="Raleway"/>
              </a:rPr>
              <a:t> </a:t>
            </a:r>
            <a:r>
              <a:rPr lang="ru-RU" sz="11500" b="1" dirty="0" smtClean="0">
                <a:solidFill>
                  <a:srgbClr val="0070C0"/>
                </a:solidFill>
                <a:latin typeface="Century Gothic" pitchFamily="34" charset="0"/>
                <a:cs typeface="Raleway"/>
              </a:rPr>
              <a:t>В «ВЕРБОТОН» !</a:t>
            </a:r>
            <a:endParaRPr lang="id-ID" sz="11500" b="1" dirty="0">
              <a:solidFill>
                <a:srgbClr val="0070C0"/>
              </a:solidFill>
              <a:latin typeface="Century Gothic" pitchFamily="34" charset="0"/>
              <a:cs typeface="Raleway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-1555949" y="14092630"/>
            <a:ext cx="3093349" cy="1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7406437" y="9542158"/>
            <a:ext cx="10139681" cy="4079950"/>
          </a:xfrm>
          <a:custGeom>
            <a:avLst/>
            <a:gdLst>
              <a:gd name="connsiteX0" fmla="*/ 0 w 9447628"/>
              <a:gd name="connsiteY0" fmla="*/ 4723814 h 9447628"/>
              <a:gd name="connsiteX1" fmla="*/ 4723814 w 9447628"/>
              <a:gd name="connsiteY1" fmla="*/ 0 h 9447628"/>
              <a:gd name="connsiteX2" fmla="*/ 9447628 w 9447628"/>
              <a:gd name="connsiteY2" fmla="*/ 4723814 h 9447628"/>
              <a:gd name="connsiteX3" fmla="*/ 4723814 w 9447628"/>
              <a:gd name="connsiteY3" fmla="*/ 9447628 h 9447628"/>
              <a:gd name="connsiteX4" fmla="*/ 0 w 9447628"/>
              <a:gd name="connsiteY4" fmla="*/ 4723814 h 9447628"/>
              <a:gd name="connsiteX0" fmla="*/ 446 w 9448074"/>
              <a:gd name="connsiteY0" fmla="*/ 4723814 h 6027105"/>
              <a:gd name="connsiteX1" fmla="*/ 4724260 w 9448074"/>
              <a:gd name="connsiteY1" fmla="*/ 0 h 6027105"/>
              <a:gd name="connsiteX2" fmla="*/ 9448074 w 9448074"/>
              <a:gd name="connsiteY2" fmla="*/ 4723814 h 6027105"/>
              <a:gd name="connsiteX3" fmla="*/ 4518520 w 9448074"/>
              <a:gd name="connsiteY3" fmla="*/ 5218528 h 6027105"/>
              <a:gd name="connsiteX4" fmla="*/ 446 w 9448074"/>
              <a:gd name="connsiteY4" fmla="*/ 4723814 h 6027105"/>
              <a:gd name="connsiteX0" fmla="*/ 0 w 9447628"/>
              <a:gd name="connsiteY0" fmla="*/ 4723814 h 6027105"/>
              <a:gd name="connsiteX1" fmla="*/ 4723814 w 9447628"/>
              <a:gd name="connsiteY1" fmla="*/ 0 h 6027105"/>
              <a:gd name="connsiteX2" fmla="*/ 9447628 w 9447628"/>
              <a:gd name="connsiteY2" fmla="*/ 4723814 h 6027105"/>
              <a:gd name="connsiteX3" fmla="*/ 4518074 w 9447628"/>
              <a:gd name="connsiteY3" fmla="*/ 5218528 h 6027105"/>
              <a:gd name="connsiteX4" fmla="*/ 0 w 9447628"/>
              <a:gd name="connsiteY4" fmla="*/ 4723814 h 6027105"/>
              <a:gd name="connsiteX0" fmla="*/ 0 w 9447628"/>
              <a:gd name="connsiteY0" fmla="*/ 4723814 h 5218528"/>
              <a:gd name="connsiteX1" fmla="*/ 4723814 w 9447628"/>
              <a:gd name="connsiteY1" fmla="*/ 0 h 5218528"/>
              <a:gd name="connsiteX2" fmla="*/ 9447628 w 9447628"/>
              <a:gd name="connsiteY2" fmla="*/ 4723814 h 5218528"/>
              <a:gd name="connsiteX3" fmla="*/ 4518074 w 9447628"/>
              <a:gd name="connsiteY3" fmla="*/ 5218528 h 5218528"/>
              <a:gd name="connsiteX4" fmla="*/ 0 w 9447628"/>
              <a:gd name="connsiteY4" fmla="*/ 4723814 h 5218528"/>
              <a:gd name="connsiteX0" fmla="*/ 0 w 9447628"/>
              <a:gd name="connsiteY0" fmla="*/ 4723814 h 4759087"/>
              <a:gd name="connsiteX1" fmla="*/ 4723814 w 9447628"/>
              <a:gd name="connsiteY1" fmla="*/ 0 h 4759087"/>
              <a:gd name="connsiteX2" fmla="*/ 9447628 w 9447628"/>
              <a:gd name="connsiteY2" fmla="*/ 4723814 h 4759087"/>
              <a:gd name="connsiteX3" fmla="*/ 4815254 w 9447628"/>
              <a:gd name="connsiteY3" fmla="*/ 4738468 h 4759087"/>
              <a:gd name="connsiteX4" fmla="*/ 0 w 9447628"/>
              <a:gd name="connsiteY4" fmla="*/ 4723814 h 4759087"/>
              <a:gd name="connsiteX0" fmla="*/ 0 w 9447628"/>
              <a:gd name="connsiteY0" fmla="*/ 4723814 h 4723814"/>
              <a:gd name="connsiteX1" fmla="*/ 4723814 w 9447628"/>
              <a:gd name="connsiteY1" fmla="*/ 0 h 4723814"/>
              <a:gd name="connsiteX2" fmla="*/ 9447628 w 9447628"/>
              <a:gd name="connsiteY2" fmla="*/ 4723814 h 4723814"/>
              <a:gd name="connsiteX3" fmla="*/ 0 w 9447628"/>
              <a:gd name="connsiteY3" fmla="*/ 4723814 h 4723814"/>
              <a:gd name="connsiteX0" fmla="*/ 0 w 9447628"/>
              <a:gd name="connsiteY0" fmla="*/ 4723814 h 4723814"/>
              <a:gd name="connsiteX1" fmla="*/ 4723814 w 9447628"/>
              <a:gd name="connsiteY1" fmla="*/ 0 h 4723814"/>
              <a:gd name="connsiteX2" fmla="*/ 9447628 w 9447628"/>
              <a:gd name="connsiteY2" fmla="*/ 4723814 h 4723814"/>
              <a:gd name="connsiteX3" fmla="*/ 0 w 9447628"/>
              <a:gd name="connsiteY3" fmla="*/ 4723814 h 472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7628" h="4723814">
                <a:moveTo>
                  <a:pt x="0" y="4723814"/>
                </a:moveTo>
                <a:cubicBezTo>
                  <a:pt x="125730" y="2093839"/>
                  <a:pt x="2114924" y="0"/>
                  <a:pt x="4723814" y="0"/>
                </a:cubicBezTo>
                <a:cubicBezTo>
                  <a:pt x="7332704" y="0"/>
                  <a:pt x="9447628" y="2114924"/>
                  <a:pt x="9447628" y="4723814"/>
                </a:cubicBezTo>
                <a:lnTo>
                  <a:pt x="0" y="47238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Rectangle 62"/>
          <p:cNvSpPr/>
          <p:nvPr/>
        </p:nvSpPr>
        <p:spPr>
          <a:xfrm>
            <a:off x="1271612" y="9447708"/>
            <a:ext cx="22409329" cy="923293"/>
          </a:xfrm>
          <a:prstGeom prst="rect">
            <a:avLst/>
          </a:prstGeom>
          <a:noFill/>
        </p:spPr>
        <p:txBody>
          <a:bodyPr wrap="square" lIns="182843" tIns="91422" rIns="182843" bIns="91422" anchor="ctr">
            <a:spAutoFit/>
          </a:bodyPr>
          <a:lstStyle/>
          <a:p>
            <a:pPr algn="ctr"/>
            <a:r>
              <a:rPr lang="ru-RU" sz="4800" b="1" spc="-84" dirty="0" smtClean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РАВНЫХ ВОЗМОЖНОСТЕЙ ДЛЯ ВСЕХ ВОСПИТАННИКОВ МЫ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74024"/>
            <a:ext cx="4445001" cy="4042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42961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2" y="2953417"/>
            <a:ext cx="7019925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82" y="195443"/>
            <a:ext cx="9200614" cy="625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502" y="4424632"/>
            <a:ext cx="7356137" cy="715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82" y="6653786"/>
            <a:ext cx="8882661" cy="673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8095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9531" y="380054"/>
            <a:ext cx="21024850" cy="265112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 МАДОУ «ВЕРБОТОН» ПРОВОДИТСЯ УСПЕШНАЯ СЛУХОРЕЧЕВАЯ РЕАБИЛИТАЦИЯ ДЕТЕЙ С НАРУШЕНИЕМ СЛУХА ПОСЛЕ КОХЛЕАРНОЙ ИМПЛАНТАЦИИ.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031180"/>
            <a:ext cx="21024850" cy="93227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kern="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рамках муниципальной инновационной площадки по теме «Слухоречевая реабилитация детей </a:t>
            </a:r>
            <a:r>
              <a:rPr lang="ru-RU" sz="4000" b="1" kern="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 </a:t>
            </a:r>
            <a:r>
              <a:rPr lang="ru-RU" sz="4000" b="1" kern="1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кохлеарным</a:t>
            </a:r>
            <a:r>
              <a:rPr lang="ru-RU" sz="4000" b="1" kern="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4000" b="1" kern="1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имплантом</a:t>
            </a:r>
            <a:r>
              <a:rPr lang="ru-RU" sz="4000" b="1" kern="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» проведено значительное количество важных мероприятий и разработана адаптированная программа для детей.</a:t>
            </a:r>
            <a:endParaRPr lang="ru-RU" sz="4000" b="1" kern="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18892838" y="12712700"/>
            <a:ext cx="5484812" cy="730250"/>
          </a:xfrm>
        </p:spPr>
        <p:txBody>
          <a:bodyPr/>
          <a:lstStyle/>
          <a:p>
            <a:fld id="{FCEE2C88-6C8F-484D-AF69-578F576B1F4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73" y="5869378"/>
            <a:ext cx="8999681" cy="684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013" y="5776170"/>
            <a:ext cx="9140324" cy="693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9195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" y="5029200"/>
            <a:ext cx="24377650" cy="868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45332" y="1075643"/>
            <a:ext cx="22583348" cy="36106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ct val="0"/>
              </a:spcBef>
              <a:buFont typeface="Arial"/>
              <a:buNone/>
              <a:defRPr lang="en-US" sz="6000" kern="1200">
                <a:solidFill>
                  <a:schemeClr val="tx1"/>
                </a:solidFill>
                <a:latin typeface="Raleway Regular"/>
                <a:ea typeface="+mj-ea"/>
                <a:cs typeface="Raleway Regular"/>
              </a:defRPr>
            </a:lvl1pPr>
          </a:lstStyle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entury Gothic" pitchFamily="34" charset="0"/>
                <a:ea typeface="Times New Roman" panose="02020603050405020304" pitchFamily="18" charset="0"/>
              </a:rPr>
              <a:t>НАШИ ВЫПУСКНИКИ С ОВЗ УСПЕШНО ОБУЧАЮТСЯ ВО ВСЕХ ОБЩЕОБРАЗОВАТЕЛЬНЫХ ШКОЛАХ  г. ХАБАРОВСКА</a:t>
            </a:r>
            <a:endParaRPr lang="ru-RU" sz="48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6142879"/>
            <a:ext cx="97536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9543">
            <a:off x="6705679" y="6121019"/>
            <a:ext cx="9287642" cy="650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40">
            <a:off x="13847344" y="5980955"/>
            <a:ext cx="975360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344174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2374" y="183577"/>
            <a:ext cx="21024850" cy="265112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ДОСТУПНАЯ СРЕДА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8892838" y="12712700"/>
            <a:ext cx="5484812" cy="730250"/>
          </a:xfrm>
        </p:spPr>
        <p:txBody>
          <a:bodyPr/>
          <a:lstStyle/>
          <a:p>
            <a:fld id="{FCEE2C88-6C8F-484D-AF69-578F576B1F4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2" descr="https://verboton27.ru/images/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39" y="7492412"/>
            <a:ext cx="6372225" cy="4429126"/>
          </a:xfrm>
          <a:prstGeom prst="rect">
            <a:avLst/>
          </a:prstGeom>
          <a:noFill/>
        </p:spPr>
      </p:pic>
      <p:pic>
        <p:nvPicPr>
          <p:cNvPr id="16388" name="Picture 4" descr="https://verboton27.ru/images/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374" y="1023101"/>
            <a:ext cx="6057752" cy="5865478"/>
          </a:xfrm>
          <a:prstGeom prst="rect">
            <a:avLst/>
          </a:prstGeom>
          <a:noFill/>
        </p:spPr>
      </p:pic>
      <p:pic>
        <p:nvPicPr>
          <p:cNvPr id="16390" name="Picture 6" descr="https://verboton27.ru/images/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0399" y="7492412"/>
            <a:ext cx="6096000" cy="4572000"/>
          </a:xfrm>
          <a:prstGeom prst="rect">
            <a:avLst/>
          </a:prstGeom>
          <a:noFill/>
        </p:spPr>
      </p:pic>
      <p:pic>
        <p:nvPicPr>
          <p:cNvPr id="16392" name="Picture 8" descr="https://verboton27.ru/images/9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45744" y="7635874"/>
            <a:ext cx="6257925" cy="5076826"/>
          </a:xfrm>
          <a:prstGeom prst="rect">
            <a:avLst/>
          </a:prstGeom>
          <a:noFill/>
        </p:spPr>
      </p:pic>
      <p:pic>
        <p:nvPicPr>
          <p:cNvPr id="16394" name="Picture 10" descr="https://verboton27.ru/images/9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69809" y="2688053"/>
            <a:ext cx="6419850" cy="4200526"/>
          </a:xfrm>
          <a:prstGeom prst="rect">
            <a:avLst/>
          </a:prstGeom>
          <a:noFill/>
        </p:spPr>
      </p:pic>
      <p:pic>
        <p:nvPicPr>
          <p:cNvPr id="16396" name="Picture 12" descr="https://verboton27.ru/images/9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93344" y="1653337"/>
            <a:ext cx="6410325" cy="3695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6514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76926" y="1106905"/>
            <a:ext cx="21440274" cy="522170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Century Gothic" pitchFamily="34" charset="0"/>
              </a:rPr>
              <a:t/>
            </a:r>
            <a:br>
              <a:rPr lang="ru-RU" sz="5400" b="1" dirty="0" smtClean="0">
                <a:latin typeface="Century Gothic" pitchFamily="34" charset="0"/>
              </a:rPr>
            </a:br>
            <a:r>
              <a:rPr lang="ru-RU" sz="5400" b="1" dirty="0" smtClean="0">
                <a:latin typeface="Century Gothic" pitchFamily="34" charset="0"/>
              </a:rPr>
              <a:t/>
            </a:r>
            <a:br>
              <a:rPr lang="ru-RU" sz="5400" b="1" dirty="0" smtClean="0">
                <a:latin typeface="Century Gothic" pitchFamily="34" charset="0"/>
              </a:rPr>
            </a:br>
            <a:r>
              <a:rPr lang="ru-RU" sz="5400" b="1" dirty="0" smtClean="0">
                <a:latin typeface="Century Gothic" pitchFamily="34" charset="0"/>
              </a:rPr>
              <a:t/>
            </a:r>
            <a:br>
              <a:rPr lang="ru-RU" sz="5400" b="1" dirty="0" smtClean="0">
                <a:latin typeface="Century Gothic" pitchFamily="34" charset="0"/>
              </a:rPr>
            </a:b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Основная 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цель Ресурсного центра 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дошкольной образовательной организации: 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ресурсная поддержка инклюзивного образовательного пространства города Хабаровска, накопление, систематизация, обобщение и распространение перспективного педагогического опыта работы с детьми с   ОВЗ. </a:t>
            </a:r>
            <a:r>
              <a:rPr lang="ru-RU" b="1" dirty="0" smtClean="0">
                <a:latin typeface="Century Gothic" pitchFamily="34" charset="0"/>
              </a:rPr>
              <a:t/>
            </a:r>
            <a:br>
              <a:rPr lang="ru-RU" b="1" dirty="0" smtClean="0">
                <a:latin typeface="Century Gothic" pitchFamily="34" charset="0"/>
              </a:rPr>
            </a:br>
            <a:endParaRPr lang="ru-RU" b="1" dirty="0">
              <a:latin typeface="Century Gothic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30968" y="5053263"/>
            <a:ext cx="22811874" cy="786865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Основными направлениями деятельности Ресурсного центра являются: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- оказание методической и консультативной помощи педагогам ДОУ по вопросам создания специальных условий для воспитания и образования детей с ОВЗ;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- разработка, апробация и внедрение новых элементов содержания и систем воспитания, инновационных образовательных технологий, форм, методов и средств обучения детей с ОВЗ в общеобразовательных организациях;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оказание </a:t>
            </a:r>
            <a:r>
              <a:rPr lang="ru-RU" b="1" dirty="0" smtClean="0">
                <a:solidFill>
                  <a:srgbClr val="0070C0"/>
                </a:solidFill>
              </a:rPr>
              <a:t>помощи общеобразовательным организациям в разработке адаптированных образовательных программ и индивидуальных образовательных планов обучающихся с ОВЗ;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- </a:t>
            </a:r>
            <a:r>
              <a:rPr lang="ru-RU" b="1" dirty="0" smtClean="0">
                <a:solidFill>
                  <a:srgbClr val="0070C0"/>
                </a:solidFill>
              </a:rPr>
              <a:t>организация сетевого взаимодействия с образовательными организациями, реализующими адаптированные основные общеобразовательные программы обучающихся с ОВЗ.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0029" y="4537075"/>
            <a:ext cx="6796087" cy="5557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531" y="2738189"/>
            <a:ext cx="7356764" cy="5119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738" y="3582752"/>
            <a:ext cx="4166756" cy="6511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239" y="6961350"/>
            <a:ext cx="8006376" cy="6148062"/>
          </a:xfrm>
          <a:prstGeom prst="rect">
            <a:avLst/>
          </a:prstGeom>
        </p:spPr>
      </p:pic>
      <p:sp>
        <p:nvSpPr>
          <p:cNvPr id="9" name="Волна 8"/>
          <p:cNvSpPr/>
          <p:nvPr/>
        </p:nvSpPr>
        <p:spPr>
          <a:xfrm rot="21078953">
            <a:off x="17696473" y="5855038"/>
            <a:ext cx="5670467" cy="1583685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ДИАГНОСТИЧЕСКОЕ ОТДЕЛЕНИЕ</a:t>
            </a:r>
            <a:endParaRPr lang="ru-RU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Волна 9"/>
          <p:cNvSpPr/>
          <p:nvPr/>
        </p:nvSpPr>
        <p:spPr>
          <a:xfrm rot="21084583">
            <a:off x="17235651" y="3369532"/>
            <a:ext cx="6133396" cy="1598058"/>
          </a:xfrm>
          <a:prstGeom prst="wave">
            <a:avLst>
              <a:gd name="adj1" fmla="val 12500"/>
              <a:gd name="adj2" fmla="val -427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КОМБИНИРОВАННЫЕ </a:t>
            </a:r>
          </a:p>
          <a:p>
            <a:pPr algn="ctr"/>
            <a:r>
              <a:rPr lang="ru-RU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ГРУППЫ</a:t>
            </a:r>
            <a:endParaRPr lang="ru-RU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666" y="6714728"/>
            <a:ext cx="5942318" cy="28654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385291" y="142673"/>
            <a:ext cx="18786764" cy="21769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МОДЕЛЬ СЛУХОРЕЧЕВОЙ РЕАБИЛИТАЦИИ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МАДОУ «ВЕРБОТОН»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Волна 7"/>
          <p:cNvSpPr/>
          <p:nvPr/>
        </p:nvSpPr>
        <p:spPr>
          <a:xfrm rot="21128405">
            <a:off x="17552432" y="8504740"/>
            <a:ext cx="5763061" cy="1668017"/>
          </a:xfrm>
          <a:prstGeom prst="wave">
            <a:avLst>
              <a:gd name="adj1" fmla="val 12500"/>
              <a:gd name="adj2" fmla="val -1790"/>
            </a:avLst>
          </a:prstGeom>
          <a:solidFill>
            <a:srgbClr val="FCBC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ОБРАЗОВАТЕЛЬНО-РЕАБИЛИТАЦИОННОЕ ОТДЕЛЕНИЕ</a:t>
            </a:r>
            <a:endParaRPr lang="ru-RU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Волна 10"/>
          <p:cNvSpPr/>
          <p:nvPr/>
        </p:nvSpPr>
        <p:spPr>
          <a:xfrm rot="20985605">
            <a:off x="17035355" y="11250556"/>
            <a:ext cx="5917337" cy="1496202"/>
          </a:xfrm>
          <a:prstGeom prst="wave">
            <a:avLst>
              <a:gd name="adj1" fmla="val 12500"/>
              <a:gd name="adj2" fmla="val -254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МЕДИКО-ПСИХОЛОГО-ПЕДАГОГИЧЕКОЕ СОПРОВОЖДЕНИЕ</a:t>
            </a:r>
            <a:endParaRPr lang="ru-RU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Волна 18"/>
          <p:cNvSpPr/>
          <p:nvPr/>
        </p:nvSpPr>
        <p:spPr>
          <a:xfrm rot="590057">
            <a:off x="511399" y="3692290"/>
            <a:ext cx="5789587" cy="1689567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Р</a:t>
            </a:r>
            <a:r>
              <a:rPr lang="ru-RU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ОДИТЕЛИ</a:t>
            </a:r>
            <a:endParaRPr lang="ru-RU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Волна 19"/>
          <p:cNvSpPr/>
          <p:nvPr/>
        </p:nvSpPr>
        <p:spPr>
          <a:xfrm rot="483122">
            <a:off x="315731" y="6347455"/>
            <a:ext cx="5685936" cy="1707600"/>
          </a:xfrm>
          <a:prstGeom prst="wave">
            <a:avLst>
              <a:gd name="adj1" fmla="val 12500"/>
              <a:gd name="adj2" fmla="val 62"/>
            </a:avLst>
          </a:prstGeom>
          <a:solidFill>
            <a:srgbClr val="BEA1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СВЕРСТНИКИ</a:t>
            </a:r>
            <a:endParaRPr lang="ru-RU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Волна 22"/>
          <p:cNvSpPr/>
          <p:nvPr/>
        </p:nvSpPr>
        <p:spPr>
          <a:xfrm rot="470097">
            <a:off x="843591" y="8916465"/>
            <a:ext cx="5860496" cy="1801217"/>
          </a:xfrm>
          <a:prstGeom prst="wave">
            <a:avLst/>
          </a:prstGeom>
          <a:solidFill>
            <a:srgbClr val="DBFB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СОЦИАЛЬНЫЕ ПАРТНЕРЫ</a:t>
            </a:r>
            <a:endParaRPr lang="ru-RU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Волна 23"/>
          <p:cNvSpPr/>
          <p:nvPr/>
        </p:nvSpPr>
        <p:spPr>
          <a:xfrm rot="305134">
            <a:off x="1577721" y="11443910"/>
            <a:ext cx="5819582" cy="1682895"/>
          </a:xfrm>
          <a:prstGeom prst="wave">
            <a:avLst/>
          </a:prstGeom>
          <a:solidFill>
            <a:srgbClr val="FEEFAE">
              <a:alpha val="9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ОБМЕН ОПЫТОМ</a:t>
            </a:r>
            <a:endParaRPr lang="ru-RU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125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1122218" y="4364183"/>
            <a:ext cx="20386964" cy="330430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Временная (точечная) инклюзия – ребенок включается в коллектив сверстников лишь на праздниках, играх или на прогулке.</a:t>
            </a:r>
            <a:endParaRPr lang="ru-RU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194954" y="7420844"/>
            <a:ext cx="20314228" cy="330257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Частичная инклюзия– ребенок включается в коллектив сверстников в течение дня, но коррекционно-развивающие занятия проходят отдельно  </a:t>
            </a:r>
            <a:endParaRPr lang="ru-RU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194955" y="10443446"/>
            <a:ext cx="20168754" cy="299950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Полная инклюзия –ребенок  полный день находится в коллективе здоровых сверстников и обучается  по индивидуальному образовательному маршруту</a:t>
            </a:r>
            <a:endParaRPr lang="ru-RU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8892838" y="12712700"/>
            <a:ext cx="5484812" cy="730250"/>
          </a:xfrm>
        </p:spPr>
        <p:txBody>
          <a:bodyPr/>
          <a:lstStyle/>
          <a:p>
            <a:fld id="{FCEE2C88-6C8F-484D-AF69-578F576B1F4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848" y="782281"/>
            <a:ext cx="23140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</a:rPr>
              <a:t>МАДОУ «ВЕРБОТОН» - ИНКЛЮЗИВНЫЙ ДЕТСКИЙ САД</a:t>
            </a:r>
          </a:p>
          <a:p>
            <a:pPr lvl="0" algn="ctr"/>
            <a:r>
              <a:rPr lang="ru-RU" sz="4800" b="1" dirty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r>
              <a:rPr lang="ru-RU" sz="4800" b="1" dirty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</a:rPr>
              <a:t>ИНКЛЮЗИЯ РЕАЛИЗУЕТСЯ ЧЕРЕЗ СЛЕДУЮЩИЕ ВИДЫ:</a:t>
            </a:r>
          </a:p>
        </p:txBody>
      </p:sp>
    </p:spTree>
    <p:extLst>
      <p:ext uri="{BB962C8B-B14F-4D97-AF65-F5344CB8AC3E}">
        <p14:creationId xmlns="" xmlns:p14="http://schemas.microsoft.com/office/powerpoint/2010/main" val="3183774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8802" y="2231002"/>
            <a:ext cx="209430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entury Gothic" pitchFamily="34" charset="0"/>
                <a:cs typeface="Raleway"/>
              </a:rPr>
              <a:t>НАПРАВЛЕНИЯ КОМПЛЕКСНОГО СОПРОВОЖДЕНИЯ:</a:t>
            </a:r>
            <a:endParaRPr lang="id-ID" sz="4800" b="1" dirty="0">
              <a:solidFill>
                <a:srgbClr val="0070C0"/>
              </a:solidFill>
              <a:latin typeface="Century Gothic" pitchFamily="34" charset="0"/>
              <a:cs typeface="Raleway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2533" y="3902437"/>
            <a:ext cx="23472198" cy="603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05452" y="4696692"/>
            <a:ext cx="23472198" cy="222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Raleway Regular"/>
                <a:ea typeface="+mn-ea"/>
                <a:cs typeface="Raleway Regular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Raleway Regular"/>
                <a:ea typeface="+mn-ea"/>
                <a:cs typeface="Raleway Regular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Raleway Regular"/>
                <a:ea typeface="+mn-ea"/>
                <a:cs typeface="Raleway Regular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Raleway Regular"/>
                <a:ea typeface="+mn-ea"/>
                <a:cs typeface="Raleway Regular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Raleway Regular"/>
                <a:ea typeface="+mn-ea"/>
                <a:cs typeface="Raleway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6600" b="1" dirty="0" smtClean="0">
                <a:solidFill>
                  <a:srgbClr val="002060"/>
                </a:solidFill>
                <a:latin typeface="Century Gothic" pitchFamily="34" charset="0"/>
              </a:rPr>
              <a:t>• </a:t>
            </a: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диагностика: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Century Gothic" pitchFamily="34" charset="0"/>
              </a:rPr>
              <a:t>медицинская, функциональная, психолого-педагогическая</a:t>
            </a:r>
          </a:p>
          <a:p>
            <a:pPr algn="just">
              <a:lnSpc>
                <a:spcPct val="150000"/>
              </a:lnSpc>
            </a:pPr>
            <a:r>
              <a:rPr lang="ru-RU" sz="6600" b="1" dirty="0" smtClean="0">
                <a:solidFill>
                  <a:srgbClr val="002060"/>
                </a:solidFill>
                <a:latin typeface="Century Gothic" pitchFamily="34" charset="0"/>
              </a:rPr>
              <a:t> </a:t>
            </a:r>
            <a:endParaRPr lang="ru-RU" sz="13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 rot="10800000" flipV="1">
            <a:off x="652532" y="7261946"/>
            <a:ext cx="23472203" cy="62400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kern="1200" dirty="0" smtClean="0">
                <a:solidFill>
                  <a:schemeClr val="tx1"/>
                </a:solidFill>
                <a:effectLst/>
                <a:latin typeface="Raleway Regular"/>
                <a:ea typeface="+mn-ea"/>
                <a:cs typeface="Raleway Regular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Raleway Regular"/>
                <a:ea typeface="+mn-ea"/>
                <a:cs typeface="Raleway Regular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Raleway Regular"/>
                <a:ea typeface="+mn-ea"/>
                <a:cs typeface="Raleway Regular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Raleway Regular"/>
                <a:ea typeface="+mn-ea"/>
                <a:cs typeface="Raleway Regular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Raleway Regular"/>
                <a:ea typeface="+mn-ea"/>
                <a:cs typeface="Raleway Regular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6600" b="1" dirty="0" smtClean="0">
                <a:solidFill>
                  <a:srgbClr val="002060"/>
                </a:solidFill>
                <a:latin typeface="Century Gothic" pitchFamily="34" charset="0"/>
              </a:rPr>
              <a:t>•</a:t>
            </a: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образовательно - реабилитационная работа: </a:t>
            </a:r>
            <a:r>
              <a:rPr lang="ru-RU" sz="5400" b="1" dirty="0" smtClean="0">
                <a:solidFill>
                  <a:srgbClr val="002060"/>
                </a:solidFill>
                <a:latin typeface="Century Gothic" pitchFamily="34" charset="0"/>
              </a:rPr>
              <a:t>групповая работа, фонетическая ритмика, музыкальная стимуляция, индивидуальная работа, занятия с психологом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54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685800" indent="-6858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медико-психолого-педагогическое просвещение: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Century Gothic" pitchFamily="34" charset="0"/>
              </a:rPr>
              <a:t>мастер-классы, посещение занятий, практикумы, семинары, консультирование, информирование</a:t>
            </a:r>
          </a:p>
          <a:p>
            <a:pPr>
              <a:lnSpc>
                <a:spcPct val="150000"/>
              </a:lnSpc>
            </a:pPr>
            <a:endParaRPr lang="ru-RU" sz="66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109101"/>
      </p:ext>
    </p:extLst>
  </p:cSld>
  <p:clrMapOvr>
    <a:masterClrMapping/>
  </p:clrMapOvr>
  <p:transition spd="slow">
    <p:fade/>
  </p:transition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770" y="3820470"/>
            <a:ext cx="22234335" cy="87671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84415" y="513066"/>
            <a:ext cx="2269323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  <a:latin typeface="Century Gothic" pitchFamily="34" charset="0"/>
                <a:cs typeface="Raleway"/>
              </a:rPr>
              <a:t>ПРИНЦИПЫ ПОСТРОЕНИЯ СЛУХОРЕЧЕВОЙ РЕАБИЛИТАЦИИ ОБРАЗОВАТЕЛЬНОГО ПРОСТРАНСТВА</a:t>
            </a:r>
            <a:endParaRPr lang="id-ID" sz="4800" b="1" dirty="0">
              <a:solidFill>
                <a:srgbClr val="00B0F0"/>
              </a:solidFill>
              <a:latin typeface="Century Gothic" pitchFamily="34" charset="0"/>
              <a:cs typeface="Raleway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9234" y="3972963"/>
            <a:ext cx="20943041" cy="71096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143000" indent="-1143000">
              <a:buAutoNum type="arabicPeriod"/>
            </a:pPr>
            <a:r>
              <a:rPr lang="ru-RU" sz="4800" b="1" dirty="0" smtClean="0">
                <a:solidFill>
                  <a:srgbClr val="0070C0"/>
                </a:solidFill>
                <a:latin typeface="Century Gothic" pitchFamily="34" charset="0"/>
                <a:cs typeface="Raleway"/>
              </a:rPr>
              <a:t>РАННЕЕ ВКЛЮЧЕНИЕ ВОСПИТАННИКОВ В ИНКЛЮЗИВНУЮ СРЕДУ</a:t>
            </a:r>
          </a:p>
          <a:p>
            <a:pPr marL="1143000" indent="-1143000">
              <a:buAutoNum type="arabicPeriod"/>
            </a:pPr>
            <a:endParaRPr lang="ru-RU" sz="7200" b="1" dirty="0" smtClean="0">
              <a:solidFill>
                <a:srgbClr val="0070C0"/>
              </a:solidFill>
              <a:latin typeface="Century Gothic" pitchFamily="34" charset="0"/>
              <a:cs typeface="Raleway"/>
            </a:endParaRPr>
          </a:p>
          <a:p>
            <a:pPr marL="1143000" indent="-1143000">
              <a:buAutoNum type="arabicPeriod"/>
            </a:pPr>
            <a:r>
              <a:rPr lang="ru-RU" sz="4800" b="1" dirty="0" smtClean="0">
                <a:solidFill>
                  <a:srgbClr val="0070C0"/>
                </a:solidFill>
                <a:latin typeface="Century Gothic" pitchFamily="34" charset="0"/>
                <a:cs typeface="Raleway"/>
              </a:rPr>
              <a:t>КОМПЛЕКСНАЯ КОРРЕКЦИОННО-РАЗВИВАЮЩАЯ РАБОТА </a:t>
            </a:r>
          </a:p>
          <a:p>
            <a:pPr marL="1143000" indent="-1143000">
              <a:buAutoNum type="arabicPeriod"/>
            </a:pPr>
            <a:endParaRPr lang="ru-RU" sz="7200" b="1" dirty="0" smtClean="0">
              <a:solidFill>
                <a:srgbClr val="0070C0"/>
              </a:solidFill>
              <a:latin typeface="Century Gothic" pitchFamily="34" charset="0"/>
              <a:cs typeface="Raleway"/>
            </a:endParaRPr>
          </a:p>
          <a:p>
            <a:pPr marL="1143000" indent="-1143000">
              <a:buAutoNum type="arabicPeriod"/>
            </a:pPr>
            <a:r>
              <a:rPr lang="ru-RU" sz="4800" b="1" dirty="0" smtClean="0">
                <a:solidFill>
                  <a:srgbClr val="0070C0"/>
                </a:solidFill>
                <a:latin typeface="Century Gothic" pitchFamily="34" charset="0"/>
                <a:cs typeface="Raleway"/>
              </a:rPr>
              <a:t>ИНДИВИДУАЛЬНЫЙ ПОДХОД В КОРРЕКЦИОННОМ СОПРОВОЖДЕНИИ</a:t>
            </a:r>
          </a:p>
          <a:p>
            <a:pPr marL="1143000" indent="-1143000">
              <a:buAutoNum type="arabicPeriod"/>
            </a:pPr>
            <a:endParaRPr lang="ru-RU" sz="7200" b="1" dirty="0" smtClean="0">
              <a:solidFill>
                <a:srgbClr val="0070C0"/>
              </a:solidFill>
              <a:latin typeface="Century Gothic" pitchFamily="34" charset="0"/>
              <a:cs typeface="Raleway"/>
            </a:endParaRPr>
          </a:p>
          <a:p>
            <a:pPr marL="1143000" indent="-1143000">
              <a:buAutoNum type="arabicPeriod"/>
            </a:pPr>
            <a:r>
              <a:rPr lang="ru-RU" sz="4800" b="1" dirty="0" smtClean="0">
                <a:solidFill>
                  <a:srgbClr val="0070C0"/>
                </a:solidFill>
                <a:latin typeface="Century Gothic" pitchFamily="34" charset="0"/>
                <a:cs typeface="Raleway"/>
              </a:rPr>
              <a:t>РОДИТЕЛЬСКОЕ СОПРОВОЖДЕНИЕ</a:t>
            </a:r>
            <a:endParaRPr lang="id-ID" sz="4800" b="1" dirty="0">
              <a:solidFill>
                <a:srgbClr val="0070C0"/>
              </a:solidFill>
              <a:latin typeface="Century Gothic" pitchFamily="34" charset="0"/>
              <a:cs typeface="Raleway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674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4192588"/>
            <a:ext cx="24411072" cy="900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с двумя скругленными соседними углами 15"/>
          <p:cNvSpPr/>
          <p:nvPr/>
        </p:nvSpPr>
        <p:spPr>
          <a:xfrm rot="5400000" flipV="1">
            <a:off x="16623666" y="1460713"/>
            <a:ext cx="3909060" cy="11598909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84415" y="0"/>
            <a:ext cx="209430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  <a:latin typeface="Century Gothic" pitchFamily="34" charset="0"/>
                <a:cs typeface="Raleway"/>
              </a:rPr>
              <a:t>ПРИНЦИПЫ ПОСТРОЕНИЯ СЛУХОРЕЧЕВОЙ РЕАБИЛИТАЦИИ ОБРАЗОВАТЕЛЬНОГО ПРОСТРАНСТВА</a:t>
            </a:r>
            <a:endParaRPr lang="id-ID" sz="4800" b="1" dirty="0">
              <a:solidFill>
                <a:srgbClr val="00B0F0"/>
              </a:solidFill>
              <a:latin typeface="Century Gothic" pitchFamily="34" charset="0"/>
              <a:cs typeface="Raleway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2855" y="2233076"/>
            <a:ext cx="219756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entury Gothic" pitchFamily="34" charset="0"/>
                <a:cs typeface="Raleway"/>
              </a:rPr>
              <a:t>КОМАНДНЫЙ </a:t>
            </a:r>
            <a:r>
              <a:rPr lang="ru-RU" sz="4800" b="1" dirty="0" smtClean="0">
                <a:solidFill>
                  <a:srgbClr val="0070C0"/>
                </a:solidFill>
                <a:latin typeface="Century Gothic" pitchFamily="34" charset="0"/>
                <a:cs typeface="Raleway"/>
              </a:rPr>
              <a:t>СПОСОБ РАБОТЫ ВСЕХ УЧАСТНИКОВ ОБРАЗОВАТЕЛЬНОГО ПРОЦЕССА</a:t>
            </a:r>
            <a:endParaRPr lang="id-ID" sz="4800" b="1" dirty="0">
              <a:solidFill>
                <a:srgbClr val="0070C0"/>
              </a:solidFill>
              <a:latin typeface="Century Gothic" pitchFamily="34" charset="0"/>
              <a:cs typeface="Raleway"/>
            </a:endParaRPr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 rot="5400000" flipV="1">
            <a:off x="16640377" y="1262153"/>
            <a:ext cx="3909060" cy="11632330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 rot="5400000" flipV="1">
            <a:off x="16623670" y="5491692"/>
            <a:ext cx="3909060" cy="11598909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9364" y="11496193"/>
            <a:ext cx="1128546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Raleway"/>
              </a:rPr>
              <a:t>ПЕДАГОГИЧЕСКИЕ И МЕДИЦИНСКИЕ РАБОТНИКИ</a:t>
            </a:r>
            <a:endParaRPr lang="id-ID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Ralewa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26718" y="6740879"/>
            <a:ext cx="287350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Raleway"/>
              </a:rPr>
              <a:t>ДЕТИ</a:t>
            </a:r>
            <a:endParaRPr lang="id-ID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Raleway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02209" y="10913142"/>
            <a:ext cx="48547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Raleway"/>
              </a:rPr>
              <a:t>РОДИТЕЛИ</a:t>
            </a:r>
            <a:endParaRPr lang="id-ID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Raleway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394" y="9032848"/>
            <a:ext cx="5477526" cy="381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55" y="4934007"/>
            <a:ext cx="9137124" cy="620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394" y="4549082"/>
            <a:ext cx="5458182" cy="39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55486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4791" y="0"/>
            <a:ext cx="21026437" cy="265112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РЕАБИЛИТАЦИЯ ДЕТЕЙ С НАРУШЕНИЕМ СЛУХА, В ТОМ ЧИСЛЕ И ДЕТЕЙ ПОСЛЕ КОХЛЕАРНОЙ ИМПЛАНТАЦИИ, ПРОВОДИТСЯ ПО ВЕРБОТОНАЛЬНОМУ МЕТОДУ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8892838" y="12712700"/>
            <a:ext cx="5484812" cy="730250"/>
          </a:xfrm>
        </p:spPr>
        <p:txBody>
          <a:bodyPr/>
          <a:lstStyle/>
          <a:p>
            <a:fld id="{FCEE2C88-6C8F-484D-AF69-578F576B1F4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17" y="2635132"/>
            <a:ext cx="20689552" cy="1080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8158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103" y="3145175"/>
            <a:ext cx="22240875" cy="876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МНОГОЛЕТНЕЕ  ПАРТНЕРСКОЕ  ВЗАИМОДЕЙСТВИЕ ПО ВОПРОСАМ ОБУЧЕНИЯ И ВОСПИТАНИЯ ДОШКОЛЬНИКОВ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Поликлиника 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«СУВАГ» </a:t>
            </a:r>
            <a:r>
              <a:rPr lang="ru-RU" sz="3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г. Загреб (Хорватия</a:t>
            </a:r>
            <a:r>
              <a:rPr lang="ru-RU" sz="3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</a:p>
          <a:p>
            <a:r>
              <a:rPr lang="ru-RU" sz="3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Центр Слуха и Речи «ВЕРБОТОН-М+ ,г. Москва.  Научно-исследовательский институт ЛОР;  Программа реабилитации детей с ограниченными возможностями здоровья «Я слышу мир!»;  Компания «Азимут Мед Групп» (</a:t>
            </a:r>
            <a:r>
              <a:rPr lang="ru-RU" sz="3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кохлеарные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импланты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), г. Санкт-Петербург. </a:t>
            </a:r>
            <a:endParaRPr lang="ru-RU" sz="39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3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Пензенский государственный Университет (кафедра «Педагогика и психология»). Дальневосточный федеральный университет, г. Владивосток (кафедра педагогической психологии Школы педагогики). </a:t>
            </a:r>
            <a:endParaRPr lang="ru-RU" sz="39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3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Тихоокеанский 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государственный университет, г. Хабаровск (кафедра «Теории и методики педагогического и дефектологического образования».  </a:t>
            </a:r>
            <a:endParaRPr lang="ru-RU" sz="39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3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Республиканский реабилитационный центр  Слуха и Речи  «</a:t>
            </a:r>
            <a:r>
              <a:rPr lang="ru-RU" sz="3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Суваг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» детей и подростков с ОВЗ, г. Нерюнгри. </a:t>
            </a:r>
            <a:endParaRPr lang="ru-RU" sz="39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3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Центр 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реабилитации «Надежда», г. Благовещенск.  </a:t>
            </a:r>
            <a:endParaRPr lang="ru-RU" sz="39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3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Краевой </a:t>
            </a:r>
            <a:r>
              <a:rPr lang="ru-RU" sz="3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сурдологический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центр  «Краевой клинической больницы №1» им. проф. </a:t>
            </a:r>
            <a:r>
              <a:rPr lang="ru-RU" sz="39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С.И.Сергеева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г. Хабаровск. </a:t>
            </a:r>
            <a:endParaRPr lang="ru-RU" sz="39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3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3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Культурно-досуговые и спортивные учреждения города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4540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8892838" y="12712700"/>
            <a:ext cx="5484812" cy="730250"/>
          </a:xfrm>
        </p:spPr>
        <p:txBody>
          <a:bodyPr/>
          <a:lstStyle/>
          <a:p>
            <a:fld id="{FCEE2C88-6C8F-484D-AF69-578F576B1F4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" y="430983"/>
            <a:ext cx="8670757" cy="60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516" y="343382"/>
            <a:ext cx="7993650" cy="657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887" y="7351294"/>
            <a:ext cx="6647718" cy="504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0" y="7319417"/>
            <a:ext cx="9204885" cy="59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132" y="7667792"/>
            <a:ext cx="6563403" cy="521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305" y="1641608"/>
            <a:ext cx="6617966" cy="495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1833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8447</TotalTime>
  <Words>542</Words>
  <Application>Microsoft Office PowerPoint</Application>
  <PresentationFormat>Произвольный</PresentationFormat>
  <Paragraphs>71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РЕАБИЛИТАЦИЯ ДЕТЕЙ С НАРУШЕНИЕМ СЛУХА, В ТОМ ЧИСЛЕ И ДЕТЕЙ ПОСЛЕ КОХЛЕАРНОЙ ИМПЛАНТАЦИИ, ПРОВОДИТСЯ ПО ВЕРБОТОНАЛЬНОМУ МЕТОДУ</vt:lpstr>
      <vt:lpstr>МНОГОЛЕТНЕЕ  ПАРТНЕРСКОЕ  ВЗАИМОДЕЙСТВИЕ ПО ВОПРОСАМ ОБУЧЕНИЯ И ВОСПИТАНИЯ ДОШКОЛЬНИКОВ</vt:lpstr>
      <vt:lpstr>Слайд 9</vt:lpstr>
      <vt:lpstr>Слайд 10</vt:lpstr>
      <vt:lpstr>В МАДОУ «ВЕРБОТОН» ПРОВОДИТСЯ УСПЕШНАЯ СЛУХОРЕЧЕВАЯ РЕАБИЛИТАЦИЯ ДЕТЕЙ С НАРУШЕНИЕМ СЛУХА ПОСЛЕ КОХЛЕАРНОЙ ИМПЛАНТАЦИИ.</vt:lpstr>
      <vt:lpstr>Слайд 12</vt:lpstr>
      <vt:lpstr>ДОСТУПНАЯ СРЕДА</vt:lpstr>
      <vt:lpstr>   Основная цель Ресурсного центра дошкольной образовательной организации: ресурсная поддержка инклюзивного образовательного пространства города Хабаровска, накопление, систематизация, обобщение и распространение перспективного педагогического опыта работы с детьми с   ОВЗ.  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best</dc:creator>
  <cp:lastModifiedBy>ЗамВМиР</cp:lastModifiedBy>
  <cp:revision>1756</cp:revision>
  <dcterms:created xsi:type="dcterms:W3CDTF">2014-11-12T21:47:38Z</dcterms:created>
  <dcterms:modified xsi:type="dcterms:W3CDTF">2020-03-03T06:14:14Z</dcterms:modified>
</cp:coreProperties>
</file>